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90" r:id="rId16"/>
    <p:sldId id="258" r:id="rId17"/>
    <p:sldId id="269" r:id="rId18"/>
    <p:sldId id="270" r:id="rId19"/>
    <p:sldId id="278" r:id="rId20"/>
    <p:sldId id="272" r:id="rId21"/>
    <p:sldId id="273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219ACD-3FFE-48D5-BA78-461C503A5FD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8D6EC6-A175-4041-9468-4361910A5E4D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05CB118F-D4F8-4FA3-91AA-71172A9A7318}" type="parTrans" cxnId="{9CB7C09F-D54F-4697-9AEE-D8C0EEA80101}">
      <dgm:prSet/>
      <dgm:spPr/>
      <dgm:t>
        <a:bodyPr/>
        <a:lstStyle/>
        <a:p>
          <a:endParaRPr lang="ru-RU"/>
        </a:p>
      </dgm:t>
    </dgm:pt>
    <dgm:pt modelId="{0BC2F152-88C6-43AD-981A-63C9F519B4E8}" type="sibTrans" cxnId="{9CB7C09F-D54F-4697-9AEE-D8C0EEA80101}">
      <dgm:prSet/>
      <dgm:spPr/>
      <dgm:t>
        <a:bodyPr/>
        <a:lstStyle/>
        <a:p>
          <a:endParaRPr lang="ru-RU"/>
        </a:p>
      </dgm:t>
    </dgm:pt>
    <dgm:pt modelId="{B8BBF23C-E255-4C2E-8150-1239A97B8FFE}">
      <dgm:prSet phldrT="[Текст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Making statements either on the picture the teacher shows, or on objects. </a:t>
          </a:r>
          <a:endParaRPr lang="ru-RU" b="1" dirty="0"/>
        </a:p>
      </dgm:t>
    </dgm:pt>
    <dgm:pt modelId="{10EB4A52-0DF2-4281-BB11-BE65CA55A124}" type="parTrans" cxnId="{D9CA7534-D0A8-447D-A9F2-055FBB014B8A}">
      <dgm:prSet/>
      <dgm:spPr/>
      <dgm:t>
        <a:bodyPr/>
        <a:lstStyle/>
        <a:p>
          <a:endParaRPr lang="ru-RU"/>
        </a:p>
      </dgm:t>
    </dgm:pt>
    <dgm:pt modelId="{E2363D4D-E06E-4A66-A91A-2C7AAA19EDE4}" type="sibTrans" cxnId="{D9CA7534-D0A8-447D-A9F2-055FBB014B8A}">
      <dgm:prSet/>
      <dgm:spPr/>
      <dgm:t>
        <a:bodyPr/>
        <a:lstStyle/>
        <a:p>
          <a:endParaRPr lang="ru-RU"/>
        </a:p>
      </dgm:t>
    </dgm:pt>
    <dgm:pt modelId="{39E7038A-E2BE-4633-B591-F40D6E3FA777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4F90D099-6626-41CC-ADE6-C18FE2B0F53B}" type="parTrans" cxnId="{7669BEEC-40EA-47BC-933C-20FD9C4EBAAC}">
      <dgm:prSet/>
      <dgm:spPr/>
      <dgm:t>
        <a:bodyPr/>
        <a:lstStyle/>
        <a:p>
          <a:endParaRPr lang="ru-RU"/>
        </a:p>
      </dgm:t>
    </dgm:pt>
    <dgm:pt modelId="{48289704-D19C-4062-9344-5C4203D8A949}" type="sibTrans" cxnId="{7669BEEC-40EA-47BC-933C-20FD9C4EBAAC}">
      <dgm:prSet/>
      <dgm:spPr/>
      <dgm:t>
        <a:bodyPr/>
        <a:lstStyle/>
        <a:p>
          <a:endParaRPr lang="ru-RU"/>
        </a:p>
      </dgm:t>
    </dgm:pt>
    <dgm:pt modelId="{F2AC9939-7B21-4A92-B1F1-F6249B6F1040}">
      <dgm:prSet phldrT="[Текст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Asking questions with a given grammar item.</a:t>
          </a:r>
          <a:endParaRPr lang="ru-RU" b="1" dirty="0"/>
        </a:p>
      </dgm:t>
    </dgm:pt>
    <dgm:pt modelId="{B0EC0F8A-B298-473F-B833-B8ADE76D5E09}" type="parTrans" cxnId="{C7C21627-A664-4243-82FF-F43209BE139B}">
      <dgm:prSet/>
      <dgm:spPr/>
      <dgm:t>
        <a:bodyPr/>
        <a:lstStyle/>
        <a:p>
          <a:endParaRPr lang="ru-RU"/>
        </a:p>
      </dgm:t>
    </dgm:pt>
    <dgm:pt modelId="{74870B0F-2C6D-405F-9919-320B6460FF85}" type="sibTrans" cxnId="{C7C21627-A664-4243-82FF-F43209BE139B}">
      <dgm:prSet/>
      <dgm:spPr/>
      <dgm:t>
        <a:bodyPr/>
        <a:lstStyle/>
        <a:p>
          <a:endParaRPr lang="ru-RU"/>
        </a:p>
      </dgm:t>
    </dgm:pt>
    <dgm:pt modelId="{C1E59DB0-FFD8-4AF1-961E-32BBFC5D9DD2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53C1E0F9-FAA9-4882-9CF9-5B7EED2A70A2}" type="parTrans" cxnId="{A3B86C87-F80D-4F06-B556-77F23FA1DC4B}">
      <dgm:prSet/>
      <dgm:spPr/>
      <dgm:t>
        <a:bodyPr/>
        <a:lstStyle/>
        <a:p>
          <a:endParaRPr lang="ru-RU"/>
        </a:p>
      </dgm:t>
    </dgm:pt>
    <dgm:pt modelId="{BAFA7BBA-2956-46D5-A816-D04581447864}" type="sibTrans" cxnId="{A3B86C87-F80D-4F06-B556-77F23FA1DC4B}">
      <dgm:prSet/>
      <dgm:spPr/>
      <dgm:t>
        <a:bodyPr/>
        <a:lstStyle/>
        <a:p>
          <a:endParaRPr lang="ru-RU"/>
        </a:p>
      </dgm:t>
    </dgm:pt>
    <dgm:pt modelId="{C9B7E371-46D1-4D7F-AC2A-22BBC0E08D50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b="1" dirty="0" err="1" smtClean="0">
              <a:latin typeface="Arial" pitchFamily="34" charset="0"/>
              <a:cs typeface="Arial" pitchFamily="34" charset="0"/>
            </a:rPr>
            <a:t>Dramatising</a:t>
          </a:r>
          <a:r>
            <a:rPr lang="en-US" b="1" dirty="0" smtClean="0">
              <a:latin typeface="Arial" pitchFamily="34" charset="0"/>
              <a:cs typeface="Arial" pitchFamily="34" charset="0"/>
            </a:rPr>
            <a:t>.</a:t>
          </a:r>
          <a:endParaRPr lang="ru-RU" b="1" dirty="0"/>
        </a:p>
      </dgm:t>
    </dgm:pt>
    <dgm:pt modelId="{4C5CAA3B-B9C2-42A5-A4AC-5107FD403EBC}" type="parTrans" cxnId="{07710C47-DF3E-4F7F-8939-08F9E2646EEA}">
      <dgm:prSet/>
      <dgm:spPr/>
      <dgm:t>
        <a:bodyPr/>
        <a:lstStyle/>
        <a:p>
          <a:endParaRPr lang="ru-RU"/>
        </a:p>
      </dgm:t>
    </dgm:pt>
    <dgm:pt modelId="{3CB91A2A-D4B3-443C-A07A-089B5122561E}" type="sibTrans" cxnId="{07710C47-DF3E-4F7F-8939-08F9E2646EEA}">
      <dgm:prSet/>
      <dgm:spPr/>
      <dgm:t>
        <a:bodyPr/>
        <a:lstStyle/>
        <a:p>
          <a:endParaRPr lang="ru-RU"/>
        </a:p>
      </dgm:t>
    </dgm:pt>
    <dgm:pt modelId="{AB6503DC-4832-4AB2-8058-3B8EE8BACCCB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Translating into English and etc.</a:t>
          </a:r>
          <a:endParaRPr lang="ru-RU" b="1" dirty="0"/>
        </a:p>
      </dgm:t>
    </dgm:pt>
    <dgm:pt modelId="{1C644605-3421-41A3-A22D-D0E32701408A}" type="parTrans" cxnId="{AD38E035-82E3-4134-8BB2-187F80FE2699}">
      <dgm:prSet/>
      <dgm:spPr/>
      <dgm:t>
        <a:bodyPr/>
        <a:lstStyle/>
        <a:p>
          <a:endParaRPr lang="ru-RU"/>
        </a:p>
      </dgm:t>
    </dgm:pt>
    <dgm:pt modelId="{BD59B247-818F-4835-8F22-8CA53ACCD27E}" type="sibTrans" cxnId="{AD38E035-82E3-4134-8BB2-187F80FE2699}">
      <dgm:prSet/>
      <dgm:spPr/>
      <dgm:t>
        <a:bodyPr/>
        <a:lstStyle/>
        <a:p>
          <a:endParaRPr lang="ru-RU"/>
        </a:p>
      </dgm:t>
    </dgm:pt>
    <dgm:pt modelId="{34233068-050D-4707-A71A-F33672485E6D}">
      <dgm:prSet phldrT="[Текст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Speaking about the situation offered by the teacher.</a:t>
          </a:r>
          <a:endParaRPr lang="ru-RU" b="1" dirty="0"/>
        </a:p>
      </dgm:t>
    </dgm:pt>
    <dgm:pt modelId="{628EA563-7A92-4BC6-BFE7-00D4DDDF90F9}" type="parTrans" cxnId="{56592995-B6DE-40DF-BAC3-9602CC0014A2}">
      <dgm:prSet/>
      <dgm:spPr/>
      <dgm:t>
        <a:bodyPr/>
        <a:lstStyle/>
        <a:p>
          <a:endParaRPr lang="ru-RU"/>
        </a:p>
      </dgm:t>
    </dgm:pt>
    <dgm:pt modelId="{D36004F3-2A56-4023-96A9-8E6C9B5024E9}" type="sibTrans" cxnId="{56592995-B6DE-40DF-BAC3-9602CC0014A2}">
      <dgm:prSet/>
      <dgm:spPr/>
      <dgm:t>
        <a:bodyPr/>
        <a:lstStyle/>
        <a:p>
          <a:endParaRPr lang="ru-RU"/>
        </a:p>
      </dgm:t>
    </dgm:pt>
    <dgm:pt modelId="{6AAF3236-31D8-4A2F-9901-16556E36C046}" type="pres">
      <dgm:prSet presAssocID="{61219ACD-3FFE-48D5-BA78-461C503A5F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FD9C42-9CFD-4C65-9F9E-EBEBF2E6F361}" type="pres">
      <dgm:prSet presAssocID="{288D6EC6-A175-4041-9468-4361910A5E4D}" presName="composite" presStyleCnt="0"/>
      <dgm:spPr/>
    </dgm:pt>
    <dgm:pt modelId="{0D37EE1B-8708-47C2-8F15-F8DD950F76D7}" type="pres">
      <dgm:prSet presAssocID="{288D6EC6-A175-4041-9468-4361910A5E4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256ECA-82CE-419F-9E56-2FEE4CD8E6CB}" type="pres">
      <dgm:prSet presAssocID="{288D6EC6-A175-4041-9468-4361910A5E4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7AE76-4CB2-42D0-8AB5-5BCADA182D36}" type="pres">
      <dgm:prSet presAssocID="{0BC2F152-88C6-43AD-981A-63C9F519B4E8}" presName="sp" presStyleCnt="0"/>
      <dgm:spPr/>
    </dgm:pt>
    <dgm:pt modelId="{F03D1A43-ED29-4B0E-A049-54AFE02F08EA}" type="pres">
      <dgm:prSet presAssocID="{39E7038A-E2BE-4633-B591-F40D6E3FA777}" presName="composite" presStyleCnt="0"/>
      <dgm:spPr/>
    </dgm:pt>
    <dgm:pt modelId="{A5D27E0E-59B3-4B5E-BEEB-B52ED239BA44}" type="pres">
      <dgm:prSet presAssocID="{39E7038A-E2BE-4633-B591-F40D6E3FA77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F3865-D7CD-4395-8E39-A5C11ACF67FA}" type="pres">
      <dgm:prSet presAssocID="{39E7038A-E2BE-4633-B591-F40D6E3FA77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62CDD-3C53-4CAE-82F3-9D774779243A}" type="pres">
      <dgm:prSet presAssocID="{48289704-D19C-4062-9344-5C4203D8A949}" presName="sp" presStyleCnt="0"/>
      <dgm:spPr/>
    </dgm:pt>
    <dgm:pt modelId="{72C50CBD-1A25-43E1-8C88-662E7C049C4A}" type="pres">
      <dgm:prSet presAssocID="{C1E59DB0-FFD8-4AF1-961E-32BBFC5D9DD2}" presName="composite" presStyleCnt="0"/>
      <dgm:spPr/>
    </dgm:pt>
    <dgm:pt modelId="{2AC99C73-7372-4727-A0B4-A957E4F1B21F}" type="pres">
      <dgm:prSet presAssocID="{C1E59DB0-FFD8-4AF1-961E-32BBFC5D9DD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D906B-3029-4B83-96B4-F7EDBE57C5DD}" type="pres">
      <dgm:prSet presAssocID="{C1E59DB0-FFD8-4AF1-961E-32BBFC5D9DD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56F244-ADB2-49D4-8986-D2AEE3935C61}" type="presOf" srcId="{F2AC9939-7B21-4A92-B1F1-F6249B6F1040}" destId="{1BDF3865-D7CD-4395-8E39-A5C11ACF67FA}" srcOrd="0" destOrd="0" presId="urn:microsoft.com/office/officeart/2005/8/layout/chevron2"/>
    <dgm:cxn modelId="{25BCCAA4-FBA1-44B6-B7CC-265EAF190C6C}" type="presOf" srcId="{C1E59DB0-FFD8-4AF1-961E-32BBFC5D9DD2}" destId="{2AC99C73-7372-4727-A0B4-A957E4F1B21F}" srcOrd="0" destOrd="0" presId="urn:microsoft.com/office/officeart/2005/8/layout/chevron2"/>
    <dgm:cxn modelId="{9FC39E52-9D10-4F90-A4DE-7A59A5E6D970}" type="presOf" srcId="{288D6EC6-A175-4041-9468-4361910A5E4D}" destId="{0D37EE1B-8708-47C2-8F15-F8DD950F76D7}" srcOrd="0" destOrd="0" presId="urn:microsoft.com/office/officeart/2005/8/layout/chevron2"/>
    <dgm:cxn modelId="{D9CA7534-D0A8-447D-A9F2-055FBB014B8A}" srcId="{288D6EC6-A175-4041-9468-4361910A5E4D}" destId="{B8BBF23C-E255-4C2E-8150-1239A97B8FFE}" srcOrd="0" destOrd="0" parTransId="{10EB4A52-0DF2-4281-BB11-BE65CA55A124}" sibTransId="{E2363D4D-E06E-4A66-A91A-2C7AAA19EDE4}"/>
    <dgm:cxn modelId="{07710C47-DF3E-4F7F-8939-08F9E2646EEA}" srcId="{C1E59DB0-FFD8-4AF1-961E-32BBFC5D9DD2}" destId="{C9B7E371-46D1-4D7F-AC2A-22BBC0E08D50}" srcOrd="0" destOrd="0" parTransId="{4C5CAA3B-B9C2-42A5-A4AC-5107FD403EBC}" sibTransId="{3CB91A2A-D4B3-443C-A07A-089B5122561E}"/>
    <dgm:cxn modelId="{9811F0E5-6C60-4497-98D3-6675DE8D0E47}" type="presOf" srcId="{C9B7E371-46D1-4D7F-AC2A-22BBC0E08D50}" destId="{CC4D906B-3029-4B83-96B4-F7EDBE57C5DD}" srcOrd="0" destOrd="0" presId="urn:microsoft.com/office/officeart/2005/8/layout/chevron2"/>
    <dgm:cxn modelId="{D60DB744-F601-4F88-A2E3-333C2E42DAF5}" type="presOf" srcId="{AB6503DC-4832-4AB2-8058-3B8EE8BACCCB}" destId="{CC4D906B-3029-4B83-96B4-F7EDBE57C5DD}" srcOrd="0" destOrd="1" presId="urn:microsoft.com/office/officeart/2005/8/layout/chevron2"/>
    <dgm:cxn modelId="{7669BEEC-40EA-47BC-933C-20FD9C4EBAAC}" srcId="{61219ACD-3FFE-48D5-BA78-461C503A5FDF}" destId="{39E7038A-E2BE-4633-B591-F40D6E3FA777}" srcOrd="1" destOrd="0" parTransId="{4F90D099-6626-41CC-ADE6-C18FE2B0F53B}" sibTransId="{48289704-D19C-4062-9344-5C4203D8A949}"/>
    <dgm:cxn modelId="{3FFFB601-FE18-4E01-A059-2E2ED653CF18}" type="presOf" srcId="{34233068-050D-4707-A71A-F33672485E6D}" destId="{1BDF3865-D7CD-4395-8E39-A5C11ACF67FA}" srcOrd="0" destOrd="1" presId="urn:microsoft.com/office/officeart/2005/8/layout/chevron2"/>
    <dgm:cxn modelId="{5FA77FC8-FDEE-4252-A4EC-95299AAE9583}" type="presOf" srcId="{39E7038A-E2BE-4633-B591-F40D6E3FA777}" destId="{A5D27E0E-59B3-4B5E-BEEB-B52ED239BA44}" srcOrd="0" destOrd="0" presId="urn:microsoft.com/office/officeart/2005/8/layout/chevron2"/>
    <dgm:cxn modelId="{A88134EA-8764-4809-94D6-5F337D900595}" type="presOf" srcId="{61219ACD-3FFE-48D5-BA78-461C503A5FDF}" destId="{6AAF3236-31D8-4A2F-9901-16556E36C046}" srcOrd="0" destOrd="0" presId="urn:microsoft.com/office/officeart/2005/8/layout/chevron2"/>
    <dgm:cxn modelId="{9CB7C09F-D54F-4697-9AEE-D8C0EEA80101}" srcId="{61219ACD-3FFE-48D5-BA78-461C503A5FDF}" destId="{288D6EC6-A175-4041-9468-4361910A5E4D}" srcOrd="0" destOrd="0" parTransId="{05CB118F-D4F8-4FA3-91AA-71172A9A7318}" sibTransId="{0BC2F152-88C6-43AD-981A-63C9F519B4E8}"/>
    <dgm:cxn modelId="{56592995-B6DE-40DF-BAC3-9602CC0014A2}" srcId="{39E7038A-E2BE-4633-B591-F40D6E3FA777}" destId="{34233068-050D-4707-A71A-F33672485E6D}" srcOrd="1" destOrd="0" parTransId="{628EA563-7A92-4BC6-BFE7-00D4DDDF90F9}" sibTransId="{D36004F3-2A56-4023-96A9-8E6C9B5024E9}"/>
    <dgm:cxn modelId="{AD38E035-82E3-4134-8BB2-187F80FE2699}" srcId="{C1E59DB0-FFD8-4AF1-961E-32BBFC5D9DD2}" destId="{AB6503DC-4832-4AB2-8058-3B8EE8BACCCB}" srcOrd="1" destOrd="0" parTransId="{1C644605-3421-41A3-A22D-D0E32701408A}" sibTransId="{BD59B247-818F-4835-8F22-8CA53ACCD27E}"/>
    <dgm:cxn modelId="{C7C21627-A664-4243-82FF-F43209BE139B}" srcId="{39E7038A-E2BE-4633-B591-F40D6E3FA777}" destId="{F2AC9939-7B21-4A92-B1F1-F6249B6F1040}" srcOrd="0" destOrd="0" parTransId="{B0EC0F8A-B298-473F-B833-B8ADE76D5E09}" sibTransId="{74870B0F-2C6D-405F-9919-320B6460FF85}"/>
    <dgm:cxn modelId="{3D74403E-5ED0-4C9F-B2BC-C5D8141CF2E6}" type="presOf" srcId="{B8BBF23C-E255-4C2E-8150-1239A97B8FFE}" destId="{88256ECA-82CE-419F-9E56-2FEE4CD8E6CB}" srcOrd="0" destOrd="0" presId="urn:microsoft.com/office/officeart/2005/8/layout/chevron2"/>
    <dgm:cxn modelId="{A3B86C87-F80D-4F06-B556-77F23FA1DC4B}" srcId="{61219ACD-3FFE-48D5-BA78-461C503A5FDF}" destId="{C1E59DB0-FFD8-4AF1-961E-32BBFC5D9DD2}" srcOrd="2" destOrd="0" parTransId="{53C1E0F9-FAA9-4882-9CF9-5B7EED2A70A2}" sibTransId="{BAFA7BBA-2956-46D5-A816-D04581447864}"/>
    <dgm:cxn modelId="{5CB709CE-5820-4792-8503-94B73D0B2C12}" type="presParOf" srcId="{6AAF3236-31D8-4A2F-9901-16556E36C046}" destId="{28FD9C42-9CFD-4C65-9F9E-EBEBF2E6F361}" srcOrd="0" destOrd="0" presId="urn:microsoft.com/office/officeart/2005/8/layout/chevron2"/>
    <dgm:cxn modelId="{0C7F67E4-2510-445E-9829-1FDFFDD5B18E}" type="presParOf" srcId="{28FD9C42-9CFD-4C65-9F9E-EBEBF2E6F361}" destId="{0D37EE1B-8708-47C2-8F15-F8DD950F76D7}" srcOrd="0" destOrd="0" presId="urn:microsoft.com/office/officeart/2005/8/layout/chevron2"/>
    <dgm:cxn modelId="{966A3770-2DAB-4CDD-BEE9-45094B2BADF8}" type="presParOf" srcId="{28FD9C42-9CFD-4C65-9F9E-EBEBF2E6F361}" destId="{88256ECA-82CE-419F-9E56-2FEE4CD8E6CB}" srcOrd="1" destOrd="0" presId="urn:microsoft.com/office/officeart/2005/8/layout/chevron2"/>
    <dgm:cxn modelId="{BF2F3B9D-E7AF-4451-993B-A24342514AAA}" type="presParOf" srcId="{6AAF3236-31D8-4A2F-9901-16556E36C046}" destId="{CF87AE76-4CB2-42D0-8AB5-5BCADA182D36}" srcOrd="1" destOrd="0" presId="urn:microsoft.com/office/officeart/2005/8/layout/chevron2"/>
    <dgm:cxn modelId="{8BC220F7-23BD-4DA1-B4AD-A9880E8C0FC3}" type="presParOf" srcId="{6AAF3236-31D8-4A2F-9901-16556E36C046}" destId="{F03D1A43-ED29-4B0E-A049-54AFE02F08EA}" srcOrd="2" destOrd="0" presId="urn:microsoft.com/office/officeart/2005/8/layout/chevron2"/>
    <dgm:cxn modelId="{5F69264D-162F-4CE1-BE06-872FD320CF39}" type="presParOf" srcId="{F03D1A43-ED29-4B0E-A049-54AFE02F08EA}" destId="{A5D27E0E-59B3-4B5E-BEEB-B52ED239BA44}" srcOrd="0" destOrd="0" presId="urn:microsoft.com/office/officeart/2005/8/layout/chevron2"/>
    <dgm:cxn modelId="{3AD5AEC2-12BD-497D-93DA-2D9AD29269EF}" type="presParOf" srcId="{F03D1A43-ED29-4B0E-A049-54AFE02F08EA}" destId="{1BDF3865-D7CD-4395-8E39-A5C11ACF67FA}" srcOrd="1" destOrd="0" presId="urn:microsoft.com/office/officeart/2005/8/layout/chevron2"/>
    <dgm:cxn modelId="{1026107A-4CF4-4653-83BC-4AFD6CF0E601}" type="presParOf" srcId="{6AAF3236-31D8-4A2F-9901-16556E36C046}" destId="{CAD62CDD-3C53-4CAE-82F3-9D774779243A}" srcOrd="3" destOrd="0" presId="urn:microsoft.com/office/officeart/2005/8/layout/chevron2"/>
    <dgm:cxn modelId="{6B83343D-3AB0-4445-920B-C056FAEDC925}" type="presParOf" srcId="{6AAF3236-31D8-4A2F-9901-16556E36C046}" destId="{72C50CBD-1A25-43E1-8C88-662E7C049C4A}" srcOrd="4" destOrd="0" presId="urn:microsoft.com/office/officeart/2005/8/layout/chevron2"/>
    <dgm:cxn modelId="{990FDF16-EE1B-43BE-9080-36FAAE33D5BD}" type="presParOf" srcId="{72C50CBD-1A25-43E1-8C88-662E7C049C4A}" destId="{2AC99C73-7372-4727-A0B4-A957E4F1B21F}" srcOrd="0" destOrd="0" presId="urn:microsoft.com/office/officeart/2005/8/layout/chevron2"/>
    <dgm:cxn modelId="{314646C1-4A9F-4BA7-B84B-F8C1B9FCF387}" type="presParOf" srcId="{72C50CBD-1A25-43E1-8C88-662E7C049C4A}" destId="{CC4D906B-3029-4B83-96B4-F7EDBE57C5D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7EE1B-8708-47C2-8F15-F8DD950F76D7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1</a:t>
          </a:r>
          <a:endParaRPr lang="ru-RU" sz="2900" kern="1200" dirty="0"/>
        </a:p>
      </dsp:txBody>
      <dsp:txXfrm rot="-5400000">
        <a:off x="1" y="520688"/>
        <a:ext cx="1039018" cy="445294"/>
      </dsp:txXfrm>
    </dsp:sp>
    <dsp:sp modelId="{88256ECA-82CE-419F-9E56-2FEE4CD8E6CB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Making statements either on the picture the teacher shows, or on objects. </a:t>
          </a:r>
          <a:endParaRPr lang="ru-RU" sz="1700" b="1" kern="1200" dirty="0"/>
        </a:p>
      </dsp:txBody>
      <dsp:txXfrm rot="-5400000">
        <a:off x="1039018" y="48278"/>
        <a:ext cx="5009883" cy="870607"/>
      </dsp:txXfrm>
    </dsp:sp>
    <dsp:sp modelId="{A5D27E0E-59B3-4B5E-BEEB-B52ED239BA44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2</a:t>
          </a:r>
          <a:endParaRPr lang="ru-RU" sz="2900" kern="1200" dirty="0"/>
        </a:p>
      </dsp:txBody>
      <dsp:txXfrm rot="-5400000">
        <a:off x="1" y="1809352"/>
        <a:ext cx="1039018" cy="445294"/>
      </dsp:txXfrm>
    </dsp:sp>
    <dsp:sp modelId="{1BDF3865-D7CD-4395-8E39-A5C11ACF67FA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Asking questions with a given grammar item.</a:t>
          </a:r>
          <a:endParaRPr lang="ru-RU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Speaking about the situation offered by the teacher.</a:t>
          </a:r>
          <a:endParaRPr lang="ru-RU" sz="1700" b="1" kern="1200" dirty="0"/>
        </a:p>
      </dsp:txBody>
      <dsp:txXfrm rot="-5400000">
        <a:off x="1039018" y="1336942"/>
        <a:ext cx="5009883" cy="870607"/>
      </dsp:txXfrm>
    </dsp:sp>
    <dsp:sp modelId="{2AC99C73-7372-4727-A0B4-A957E4F1B21F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3</a:t>
          </a:r>
          <a:endParaRPr lang="ru-RU" sz="2900" kern="1200" dirty="0"/>
        </a:p>
      </dsp:txBody>
      <dsp:txXfrm rot="-5400000">
        <a:off x="1" y="3098016"/>
        <a:ext cx="1039018" cy="445294"/>
      </dsp:txXfrm>
    </dsp:sp>
    <dsp:sp modelId="{CC4D906B-3029-4B83-96B4-F7EDBE57C5DD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>
              <a:latin typeface="Arial" pitchFamily="34" charset="0"/>
              <a:cs typeface="Arial" pitchFamily="34" charset="0"/>
            </a:rPr>
            <a:t>Dramatising</a:t>
          </a: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Translating into English and etc.</a:t>
          </a:r>
          <a:endParaRPr lang="ru-RU" sz="1700" b="1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285992"/>
            <a:ext cx="7858180" cy="421484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Lecture 9: Effective ways of Teaching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Grammar </a:t>
            </a:r>
            <a:b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Audiolingual approach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Audiolingual Method </a:t>
            </a:r>
            <a:r>
              <a:rPr lang="en-US" dirty="0" smtClean="0"/>
              <a:t>(Army method) was </a:t>
            </a:r>
            <a:r>
              <a:rPr lang="en-US" dirty="0"/>
              <a:t>introduced in the United States of America in the 1960s, which viewed language learning as a mechanical habit </a:t>
            </a:r>
            <a:r>
              <a:rPr lang="en-US" dirty="0" smtClean="0"/>
              <a:t>formation.</a:t>
            </a:r>
          </a:p>
          <a:p>
            <a:r>
              <a:rPr lang="en-US" dirty="0"/>
              <a:t>Certain key structures selected from dialogues are used as the basis for students’ pattern drills such as </a:t>
            </a:r>
            <a:r>
              <a:rPr lang="en-US" i="1" dirty="0"/>
              <a:t>repetition, backward build-up, substitution, transformation, and question answer</a:t>
            </a:r>
            <a:r>
              <a:rPr lang="en-US" dirty="0"/>
              <a:t> (Freeman, 2000).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8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Code Approach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</a:t>
            </a:r>
            <a:r>
              <a:rPr lang="en-US" dirty="0"/>
              <a:t>the late 1960s Noam Chomsky, an advocate of Formalist approach to teaching grammar introduced the theory of Transformational Generative Grammar through Language Acquisition Device (LAD). </a:t>
            </a:r>
            <a:endParaRPr lang="en-US" dirty="0" smtClean="0"/>
          </a:p>
          <a:p>
            <a:pPr algn="just"/>
            <a:r>
              <a:rPr lang="en-US" dirty="0"/>
              <a:t>Chomsky </a:t>
            </a:r>
            <a:r>
              <a:rPr lang="en-US" dirty="0" smtClean="0"/>
              <a:t>believes </a:t>
            </a:r>
            <a:r>
              <a:rPr lang="en-US" dirty="0"/>
              <a:t>that language acquisition is a cognitive psychological process rather than a product of habit formation.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5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 Approach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During </a:t>
            </a:r>
            <a:r>
              <a:rPr lang="en-US" dirty="0"/>
              <a:t>1970s and 1980s, </a:t>
            </a:r>
            <a:r>
              <a:rPr lang="en-US" dirty="0" smtClean="0"/>
              <a:t>practitioners </a:t>
            </a:r>
            <a:r>
              <a:rPr lang="en-US" dirty="0"/>
              <a:t>presented grammar inductively letting learners discover the meaning from grammatical examples. During the same time, Communicative language Teaching (CLT) came into the scene.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10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Communicative </a:t>
            </a:r>
            <a:r>
              <a:rPr lang="en-US" dirty="0"/>
              <a:t>approach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Since its introduction in 1970s, communicative approach to language teaching has been the most appreciated second language teaching methodology.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objective of CLT, according to </a:t>
            </a:r>
            <a:r>
              <a:rPr lang="en-US" dirty="0" err="1"/>
              <a:t>Canale</a:t>
            </a:r>
            <a:r>
              <a:rPr lang="en-US" dirty="0"/>
              <a:t> and Swain Model (1980) has been developing competency of four components (strategic competence, discourse competence, grammatical competence, </a:t>
            </a:r>
            <a:r>
              <a:rPr lang="en-US" dirty="0" smtClean="0"/>
              <a:t>and sociolinguistic competence).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8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Useful techniques of teaching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very first technique in teaching grammar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make grammar teaching context-based. To do so, we need to concentrate on the three major dimensions of linguistic units – form, meaning, and use as suggested by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Freeman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2003).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English word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common count noun, it’s singular, it’s spelt with the silent e, it contains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dipthong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etc.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a meaning as well, of course. A house is a place where someone lives. However, we cannot stop there because there are a lot of words in English that refer to a place where someone lives. For example there is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residence, dwelling, domicile, habitat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etc.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students have to learn to pick among them the appropriate word for the meaning that they want and for the context of use.”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39552" y="2924944"/>
            <a:ext cx="813690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model suggested by Murcia (1991)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559301" cy="323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7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Word order in English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The word order in: </a:t>
            </a:r>
            <a:r>
              <a:rPr lang="en-US" sz="2400" b="1" i="1" u="sng" dirty="0" smtClean="0">
                <a:latin typeface="Arial" pitchFamily="34" charset="0"/>
                <a:cs typeface="Arial" pitchFamily="34" charset="0"/>
              </a:rPr>
              <a:t>Tom gave Helen a rose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indicates what was given (a rose), to whom (Helen), and by who, (Tom).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If we change the word order and say: </a:t>
            </a:r>
            <a:r>
              <a:rPr lang="en-US" sz="2400" b="1" i="1" u="sng" dirty="0" smtClean="0">
                <a:latin typeface="Arial" pitchFamily="34" charset="0"/>
                <a:cs typeface="Arial" pitchFamily="34" charset="0"/>
              </a:rPr>
              <a:t>Helen gave Tom a rose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we shall change the meaning of the sentence.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Types of Exercises for Assimilation of Grammar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Precognitive exercises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Drill exercises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Completion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Creative exercises (speech exercises)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Precognitive exercises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i="1" dirty="0" smtClean="0"/>
              <a:t>		</a:t>
            </a:r>
            <a:endParaRPr lang="ru-RU" sz="31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E.g. - Listen to the sentences and raise your hands whenever you hear the verbs in the Past Indefinite.</a:t>
            </a: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E.g. - Read the sentences in which (1) the action was not completed (she was reading a book), (2) the action was completed (she had read the book).</a:t>
            </a: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E.g. - Read the sentences and choose the correct form of the verb: I (go, went) to the library last Monday.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Drill exercises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Repetitive drill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Pupils pronounce the sentence patterns, dialogues after the teacher, or speaker in imitation of the teacher, both individually and in unison. E.g.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They are dancing in the park.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Substitution</a:t>
            </a: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Pupils substitute the words or phrases in a sentence pattern.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E.g.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children are dancing in the park.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garden, street, yard, hall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etc.)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5214942" y="785794"/>
            <a:ext cx="3471858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importance of</a:t>
            </a:r>
          </a:p>
          <a:p>
            <a:pPr algn="ctr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Grammar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Without assimilating the grammar mechanic, of the language, one may fail to understand the sentence or to express himself correctly.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type="body" sz="half" idx="2"/>
          </p:nvPr>
        </p:nvSpPr>
        <p:spPr>
          <a:xfrm>
            <a:off x="642910" y="857232"/>
            <a:ext cx="4429156" cy="52689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tefljobsoverseas.com</a:t>
            </a:r>
          </a:p>
          <a:p>
            <a:pPr algn="ctr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800" dirty="0" smtClean="0">
                <a:latin typeface="Arial" pitchFamily="34" charset="0"/>
                <a:cs typeface="Arial" pitchFamily="34" charset="0"/>
              </a:rPr>
              <a:t>E.g.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We saw him book a ticket. It made me return home</a:t>
            </a:r>
            <a:endParaRPr lang="ru-RU" sz="1800" dirty="0"/>
          </a:p>
        </p:txBody>
      </p:sp>
      <p:pic>
        <p:nvPicPr>
          <p:cNvPr id="1031" name="Picture 7" descr="C:\Users\user\Desktop\1449148533teaching-grammar-les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57298"/>
            <a:ext cx="3810000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00109"/>
            <a:ext cx="4038600" cy="457203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		Completion</a:t>
            </a:r>
          </a:p>
          <a:p>
            <a:pPr lvl="0">
              <a:buNone/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Pupils complete the sentences the teacher utters looking at the pictures he shows.</a:t>
            </a:r>
          </a:p>
          <a:p>
            <a:pPr lv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E.g.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Teacher: Look at the picture. Mike is …</a:t>
            </a:r>
          </a:p>
          <a:p>
            <a:pPr lv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		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038600" cy="385765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Grammar tests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Tests allow the teacher to evaluate pupils’ achievement in grammar.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Creative exercises (speech exercises)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ru-RU" sz="19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77181393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Literature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Кунанбаева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 С.С. Современное иноязычное образование: методология и теории. -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2005.-264с.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2.Гальскова Н.Д. Современная методика обучения иностранным языкам в школе. – М., 2000.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3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Кунанбаева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  С.С.   Теория   и   практика   современного   иноязычного образования.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2010. 344с</a:t>
            </a:r>
          </a:p>
          <a:p>
            <a:pPr lvl="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4.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К.В. Фокина, Л.Н.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Тернова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Н. В.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Костычева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«Методика преподавания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ин.языка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», Высшее образование.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2008.</a:t>
            </a:r>
            <a:endParaRPr lang="ru-RU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/>
              <a:t/>
            </a:r>
            <a:br>
              <a:rPr lang="en-US" sz="2600" dirty="0" smtClean="0"/>
            </a:br>
            <a:endParaRPr lang="ru-RU" sz="2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n-US" dirty="0"/>
              <a:t>According to </a:t>
            </a:r>
            <a:r>
              <a:rPr lang="en-US" dirty="0" smtClean="0"/>
              <a:t>Francis, </a:t>
            </a:r>
            <a:r>
              <a:rPr lang="en-US" dirty="0"/>
              <a:t>there are “</a:t>
            </a:r>
            <a:r>
              <a:rPr lang="en-US" b="1" dirty="0"/>
              <a:t>Three Meanings of Grammar</a:t>
            </a:r>
            <a:r>
              <a:rPr lang="en-US" dirty="0"/>
              <a:t>”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04856" cy="3577952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, grammar can be seen as “the set of formal patterns in which the words of a language are arranged in order to convey larger meanings.”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  <a:r>
              <a:rPr lang="en-US" dirty="0">
                <a:solidFill>
                  <a:schemeClr val="tx1"/>
                </a:solidFill>
              </a:rPr>
              <a:t>, when the teaching of grammar becomes a subject of scientific study, grammar becomes “the branch of linguistic </a:t>
            </a:r>
            <a:r>
              <a:rPr lang="en-US" dirty="0" smtClean="0">
                <a:solidFill>
                  <a:schemeClr val="tx1"/>
                </a:solidFill>
              </a:rPr>
              <a:t>science, </a:t>
            </a:r>
            <a:r>
              <a:rPr lang="en-US" dirty="0">
                <a:solidFill>
                  <a:schemeClr val="tx1"/>
                </a:solidFill>
              </a:rPr>
              <a:t>which is concerned with the description, analysis, and formulization of formal language patterns.”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9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3) From </a:t>
            </a:r>
            <a:r>
              <a:rPr lang="en-US" dirty="0"/>
              <a:t>the third and last perspective grammar has been defined as linguistic etiquette focusing on </a:t>
            </a:r>
            <a:r>
              <a:rPr lang="en-US" dirty="0" smtClean="0"/>
              <a:t>the </a:t>
            </a:r>
            <a:r>
              <a:rPr lang="en-US" dirty="0"/>
              <a:t>usage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Neuleib</a:t>
            </a:r>
            <a:r>
              <a:rPr lang="en-US" dirty="0"/>
              <a:t> (</a:t>
            </a:r>
            <a:r>
              <a:rPr lang="en-US" dirty="0" smtClean="0"/>
              <a:t>1977) </a:t>
            </a:r>
            <a:r>
              <a:rPr lang="en-US" dirty="0"/>
              <a:t>defined grammar in line with Francis’s grammar, as “the internalized system that native speakers of a language share</a:t>
            </a:r>
            <a:r>
              <a:rPr lang="en-US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88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Fernandez</a:t>
            </a:r>
            <a:r>
              <a:rPr lang="en-US" dirty="0"/>
              <a:t> (2011) defined grammar as “the underlying, implicit and abstract knowledge that humans have in their minds regarding the morphology and syntactic rules of their mother tongue.”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2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Freeman (2007) changed </a:t>
            </a:r>
            <a:r>
              <a:rPr lang="en-US" dirty="0"/>
              <a:t>the term ‘</a:t>
            </a:r>
            <a:r>
              <a:rPr lang="en-US" b="1" dirty="0"/>
              <a:t>Grammar</a:t>
            </a:r>
            <a:r>
              <a:rPr lang="en-US" dirty="0"/>
              <a:t>’ to </a:t>
            </a:r>
            <a:r>
              <a:rPr lang="en-US" b="1" dirty="0" err="1"/>
              <a:t>Grammaring</a:t>
            </a:r>
            <a:r>
              <a:rPr lang="en-US" dirty="0"/>
              <a:t> and explaining it as </a:t>
            </a:r>
            <a:r>
              <a:rPr lang="en-US" b="1" dirty="0"/>
              <a:t>the fifth skill </a:t>
            </a:r>
            <a:r>
              <a:rPr lang="en-US" dirty="0"/>
              <a:t>which is to be taught dynamically and not as a fixed body of rules, so that the students can “</a:t>
            </a:r>
            <a:r>
              <a:rPr lang="en-US" i="1" dirty="0"/>
              <a:t>use grammatical structures accurately, meaningfully, and appropriately</a:t>
            </a:r>
            <a:r>
              <a:rPr lang="en-US" dirty="0"/>
              <a:t>.”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Brief Background of Grammar Teaching Approaches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“Formalists (Chomsky) [1950s] stressed structural description, Functionalists (Halliday) [1970s] saw grammar as the design of </a:t>
            </a:r>
            <a:r>
              <a:rPr lang="en-US" dirty="0" smtClean="0"/>
              <a:t>texts.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Even </a:t>
            </a:r>
            <a:r>
              <a:rPr lang="en-US" dirty="0"/>
              <a:t>after the emergence of communicative approach to language teaching, the Functionalists’ approach of teaching grammar received prominence. </a:t>
            </a:r>
            <a:endParaRPr lang="en-US" dirty="0" smtClean="0"/>
          </a:p>
          <a:p>
            <a:pPr algn="just"/>
            <a:r>
              <a:rPr lang="en-US" dirty="0" smtClean="0"/>
              <a:t>Grammar </a:t>
            </a:r>
            <a:r>
              <a:rPr lang="en-US" dirty="0"/>
              <a:t>then becomes more content-based, meaningful and arises from the context.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main approaches to teaching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/>
              <a:t>are five major approaches to teaching grammar.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are: a) Traditional Approach, b) Audiolingual Approach, c) Cognitive Code Approach, d) Comprehension Approach, and e) Communicative Approach.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29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Traditional Approach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of grammatical rules and translation of written pieces. </a:t>
            </a:r>
            <a:endParaRPr lang="en-US" dirty="0" smtClean="0"/>
          </a:p>
          <a:p>
            <a:r>
              <a:rPr lang="en-US" dirty="0"/>
              <a:t>This approach, traditionally called </a:t>
            </a:r>
            <a:r>
              <a:rPr lang="en-US" b="1" dirty="0"/>
              <a:t>Grammar-Translation Method </a:t>
            </a:r>
            <a:r>
              <a:rPr lang="en-US" dirty="0"/>
              <a:t>(GTM) enabled students to read the literature and develop their minds in target language.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4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845</Words>
  <Application>Microsoft Office PowerPoint</Application>
  <PresentationFormat>Экран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According to Francis, there are “Three Meanings of Grammar”</vt:lpstr>
      <vt:lpstr>Definition of Grammar</vt:lpstr>
      <vt:lpstr>Definition of Grammar</vt:lpstr>
      <vt:lpstr>Презентация PowerPoint</vt:lpstr>
      <vt:lpstr>Brief Background of Grammar Teaching Approaches</vt:lpstr>
      <vt:lpstr>The main approaches to teaching grammar</vt:lpstr>
      <vt:lpstr>Traditional Approach  </vt:lpstr>
      <vt:lpstr>Audiolingual approach</vt:lpstr>
      <vt:lpstr>Cognitive Code Approach</vt:lpstr>
      <vt:lpstr>Comprehension Approach</vt:lpstr>
      <vt:lpstr>Communicative approach</vt:lpstr>
      <vt:lpstr>Useful techniques of teaching grammar</vt:lpstr>
      <vt:lpstr>The model suggested by Murcia (1991)</vt:lpstr>
      <vt:lpstr>Word order in English</vt:lpstr>
      <vt:lpstr>Types of Exercises for Assimilation of Grammar</vt:lpstr>
      <vt:lpstr>Precognitive exercises</vt:lpstr>
      <vt:lpstr>Drill exercises </vt:lpstr>
      <vt:lpstr>Презентация PowerPoint</vt:lpstr>
      <vt:lpstr>Creative exercises (speech exercises)</vt:lpstr>
      <vt:lpstr>Literature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Grammar Problems for Discussion</dc:title>
  <dc:creator>shef</dc:creator>
  <cp:lastModifiedBy>User</cp:lastModifiedBy>
  <cp:revision>24</cp:revision>
  <dcterms:created xsi:type="dcterms:W3CDTF">2019-11-18T02:43:09Z</dcterms:created>
  <dcterms:modified xsi:type="dcterms:W3CDTF">2022-10-27T05:40:55Z</dcterms:modified>
</cp:coreProperties>
</file>